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omfortaa Light"/>
      <p:regular r:id="rId18"/>
      <p:bold r:id="rId19"/>
    </p:embeddedFont>
    <p:embeddedFont>
      <p:font typeface="Roboto Mono Medium"/>
      <p:regular r:id="rId20"/>
      <p:bold r:id="rId21"/>
      <p:italic r:id="rId22"/>
      <p:boldItalic r:id="rId23"/>
    </p:embeddedFont>
    <p:embeddedFont>
      <p:font typeface="Comfortaa Medium"/>
      <p:regular r:id="rId24"/>
      <p:bold r:id="rId25"/>
    </p:embeddedFont>
    <p:embeddedFont>
      <p:font typeface="Comforta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Medium-regular.fntdata"/><Relationship Id="rId22" Type="http://schemas.openxmlformats.org/officeDocument/2006/relationships/font" Target="fonts/RobotoMonoMedium-italic.fntdata"/><Relationship Id="rId21" Type="http://schemas.openxmlformats.org/officeDocument/2006/relationships/font" Target="fonts/RobotoMonoMedium-bold.fntdata"/><Relationship Id="rId24" Type="http://schemas.openxmlformats.org/officeDocument/2006/relationships/font" Target="fonts/ComfortaaMedium-regular.fntdata"/><Relationship Id="rId23" Type="http://schemas.openxmlformats.org/officeDocument/2006/relationships/font" Target="fonts/RobotoMon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regular.fntdata"/><Relationship Id="rId25" Type="http://schemas.openxmlformats.org/officeDocument/2006/relationships/font" Target="fonts/ComfortaaMedium-bold.fntdata"/><Relationship Id="rId27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omfortaaLight-bold.fntdata"/><Relationship Id="rId18" Type="http://schemas.openxmlformats.org/officeDocument/2006/relationships/font" Target="fonts/Comfortaa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formationisbeautiful.net/visualizations/million-lines-of-code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pritesh557?utm_content=creditCopyText&amp;utm_medium=referral&amp;utm_source=unsplash" TargetMode="External"/><Relationship Id="rId3" Type="http://schemas.openxmlformats.org/officeDocument/2006/relationships/hyperlink" Target="https://unsplash.com/@pritesh557?utm_content=creditCopyText&amp;utm_medium=referral&amp;utm_source=unsplash" TargetMode="External"/><Relationship Id="rId4" Type="http://schemas.openxmlformats.org/officeDocument/2006/relationships/hyperlink" Target="https://unsplash.com/photos/white-ceramic-mug-placed-on-board-hG26UoUfU9s?utm_content=creditCopyText&amp;utm_medium=referral&amp;utm_source=unsplash" TargetMode="External"/><Relationship Id="rId5" Type="http://schemas.openxmlformats.org/officeDocument/2006/relationships/hyperlink" Target="https://unsplash.com/photos/white-ceramic-mug-placed-on-board-hG26UoUfU9s?utm_content=creditCopyText&amp;utm_medium=referral&amp;utm_source=unsplash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stella_ribeiro05?utm_content=creditCopyText&amp;utm_medium=referral&amp;utm_source=unsplash" TargetMode="External"/><Relationship Id="rId3" Type="http://schemas.openxmlformats.org/officeDocument/2006/relationships/hyperlink" Target="https://unsplash.com/@stella_ribeiro05?utm_content=creditCopyText&amp;utm_medium=referral&amp;utm_source=unsplash" TargetMode="External"/><Relationship Id="rId4" Type="http://schemas.openxmlformats.org/officeDocument/2006/relationships/hyperlink" Target="https://unsplash.com/photos/person-diving-on-sea-with-yellow-flippers-3n8cXfzpjvw?utm_content=creditCopyText&amp;utm_medium=referral&amp;utm_source=unsplash" TargetMode="External"/><Relationship Id="rId5" Type="http://schemas.openxmlformats.org/officeDocument/2006/relationships/hyperlink" Target="https://unsplash.com/photos/person-diving-on-sea-with-yellow-flippers-3n8cXfzpjvw?utm_content=creditCopyText&amp;utm_medium=referral&amp;utm_source=unsplash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a37684a2f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a37684a2f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a37684a2f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aa37684a2f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2aa37684a2f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a37684a2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aa37684a2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2aa37684a2f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aa4205dac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aa4205dac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kodun cevabı -&gt; Hello!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a37684a2f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2aa37684a2f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a124144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a124144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0cc54cb65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0cc54cb6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 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https://informationisbeautiful.net/visualizations/million-lines-of-code/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0cc54cb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b0cc54cb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0cc54cb6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b0cc54cb6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a37684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a37684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Pritesh Sudra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a124144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a124144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Stella Ribeiro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Yapay zeka çeşitli endüstrilerde ticarileştiriliyor ve etik kullanımın sağlanması için düşünceli bir yaklaşım gerekiyor.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Yapay zeka destekli araçlar, şirketlerin karar alma süreçlerini optimize etmelerine, veri odaklı ve akıllı olmalarına yardımcı oluyor.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Platform Mühendisliği, BT endüstrisindeki bir sonraki kültürel evrimdir ve Bulut yazılımını iyi yağlanmış bir makine haline getirir.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Yine performansa odaklanın: geliştiriciler WASM, Rust veya Zig gibi araçlarla daha iyi sunucusuz uygulamalar geliştiriyor.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a37684a2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a37684a2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aa37684a2f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1">
  <p:cSld name="AUTOLAYOUT_34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8">
  <p:cSld name="AUTOLAYOUT_31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400">
                <a:solidFill>
                  <a:schemeClr val="dk2"/>
                </a:solidFill>
              </a:defRPr>
            </a:lvl2pPr>
            <a:lvl3pPr indent="-3238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37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312500" y="4022100"/>
            <a:ext cx="2544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38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40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17"/>
          <p:cNvGrpSpPr/>
          <p:nvPr/>
        </p:nvGrpSpPr>
        <p:grpSpPr>
          <a:xfrm>
            <a:off x="386075" y="403061"/>
            <a:ext cx="1354500" cy="137700"/>
            <a:chOff x="386075" y="419725"/>
            <a:chExt cx="1354500" cy="137700"/>
          </a:xfrm>
        </p:grpSpPr>
        <p:sp>
          <p:nvSpPr>
            <p:cNvPr id="76" name="Google Shape;76;p17"/>
            <p:cNvSpPr/>
            <p:nvPr/>
          </p:nvSpPr>
          <p:spPr>
            <a:xfrm>
              <a:off x="386075" y="4197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38607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687205" y="4197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432425"/>
            <a:ext cx="3127500" cy="336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200"/>
              <a:buChar char="●"/>
              <a:defRPr sz="1200">
                <a:solidFill>
                  <a:srgbClr val="E8FDFE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●"/>
              <a:defRPr sz="1000">
                <a:solidFill>
                  <a:srgbClr val="E8FDFE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○"/>
              <a:defRPr sz="1000">
                <a:solidFill>
                  <a:srgbClr val="E8FDFE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8FDFE"/>
              </a:buClr>
              <a:buSzPts val="1000"/>
              <a:buChar char="■"/>
              <a:defRPr sz="1000">
                <a:solidFill>
                  <a:srgbClr val="E8FDFE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habitica.com/static/home" TargetMode="External"/><Relationship Id="rId10" Type="http://schemas.openxmlformats.org/officeDocument/2006/relationships/hyperlink" Target="https://www.codingame.com/start" TargetMode="External"/><Relationship Id="rId13" Type="http://schemas.openxmlformats.org/officeDocument/2006/relationships/hyperlink" Target="https://stackoverflow.com/" TargetMode="External"/><Relationship Id="rId12" Type="http://schemas.openxmlformats.org/officeDocument/2006/relationships/hyperlink" Target="https://news.ycombinator.com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hyperlink" Target="https://roadmap.sh/" TargetMode="External"/><Relationship Id="rId9" Type="http://schemas.openxmlformats.org/officeDocument/2006/relationships/hyperlink" Target="https://www.theappfuel.com/" TargetMode="External"/><Relationship Id="rId14" Type="http://schemas.openxmlformats.org/officeDocument/2006/relationships/image" Target="../media/image5.png"/><Relationship Id="rId5" Type="http://schemas.openxmlformats.org/officeDocument/2006/relationships/hyperlink" Target="https://fullstackopen.com/en/" TargetMode="External"/><Relationship Id="rId6" Type="http://schemas.openxmlformats.org/officeDocument/2006/relationships/hyperlink" Target="https://exercism.org/tracks/" TargetMode="External"/><Relationship Id="rId7" Type="http://schemas.openxmlformats.org/officeDocument/2006/relationships/hyperlink" Target="https://www.coursera.org/stanford" TargetMode="External"/><Relationship Id="rId8" Type="http://schemas.openxmlformats.org/officeDocument/2006/relationships/hyperlink" Target="https://stackshare.io/stack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www.buraksenyurt.com" TargetMode="External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nformationisbeautiful.net/visualizations/million-lines-of-code/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s://www.thoughtworks.com/radar" TargetMode="External"/><Relationship Id="rId5" Type="http://schemas.openxmlformats.org/officeDocument/2006/relationships/hyperlink" Target="https://www.thoughtworks.com/radar" TargetMode="External"/><Relationship Id="rId6" Type="http://schemas.openxmlformats.org/officeDocument/2006/relationships/hyperlink" Target="https://www.thoughtworks.com/radar" TargetMode="External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0" y="3817200"/>
            <a:ext cx="9144000" cy="13263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12500" y="4022100"/>
            <a:ext cx="25446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Burak Selim Şenyurt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Senior Software Engineer</a:t>
            </a:r>
            <a:endParaRPr/>
          </a:p>
        </p:txBody>
      </p:sp>
      <p:sp>
        <p:nvSpPr>
          <p:cNvPr id="89" name="Google Shape;89;p18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Yazılım Dünyası ve Yazılımcılar için Tavsiyeler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/>
        </p:nvSpPr>
        <p:spPr>
          <a:xfrm>
            <a:off x="519188" y="362175"/>
            <a:ext cx="81057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 Medium"/>
              <a:buChar char="●"/>
            </a:pPr>
            <a:r>
              <a:rPr i="0" lang="en-GB" sz="18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Neden Docker diye bir ürün geliştirilmiş? Docker nasıl çalışır?</a:t>
            </a:r>
            <a:endParaRPr i="0" sz="1800" u="none" cap="none" strike="noStrike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 Medium"/>
              <a:buChar char="●"/>
            </a:pPr>
            <a:r>
              <a:rPr i="0" lang="en-GB" sz="18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Klasik bellek neden stack ve heap şeklinde iki bölümden oluşur. Heap ve Stack nasıl çalışır?</a:t>
            </a:r>
            <a:endParaRPr i="0" sz="1800" u="none" cap="none" strike="noStrike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 Medium"/>
              <a:buChar char="●"/>
            </a:pPr>
            <a:r>
              <a:rPr i="0" lang="en-GB" sz="18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Neden WASM’a ihtiyaç var? Tarayıcılar WASM </a:t>
            </a: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binary içeriklerini </a:t>
            </a:r>
            <a:r>
              <a:rPr i="0" lang="en-GB" sz="18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nasıl </a:t>
            </a: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işletir</a:t>
            </a:r>
            <a:r>
              <a:rPr i="0" lang="en-GB" sz="18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?</a:t>
            </a:r>
            <a:endParaRPr i="0" sz="1800" u="none" cap="none" strike="noStrike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 Medium"/>
              <a:buChar char="●"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Kuantum hesaplama nedir, nasıl çalışır?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 Medium"/>
              <a:buChar char="●"/>
            </a:pPr>
            <a:r>
              <a:rPr i="0" lang="en-GB" sz="18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Neden fonksiyonel dil paradigması diye bir şey var? Fonksiyonel dillerdeki REPL mekanizması nasıl çalışır?</a:t>
            </a:r>
            <a:endParaRPr i="0" sz="1800" u="none" cap="none" strike="noStrike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 Medium"/>
              <a:buChar char="●"/>
            </a:pPr>
            <a:r>
              <a:rPr i="0" lang="en-GB" sz="18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Oyun motorlarında neden sonsuz döngüye ihtiyaç vardır?</a:t>
            </a: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r>
              <a:rPr i="0" lang="en-GB" sz="18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Game Loop nedir/nasıl çalışır?</a:t>
            </a:r>
            <a:endParaRPr i="0" sz="1800" u="none" cap="none" strike="noStrike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2794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 Medium"/>
              <a:buChar char="●"/>
            </a:pPr>
            <a:r>
              <a:rPr i="0" lang="en-GB" sz="1800" u="none" cap="none" strike="noStrike">
                <a:solidFill>
                  <a:srgbClr val="000000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</a:t>
            </a:r>
            <a:endParaRPr i="0" sz="1800" u="none" cap="none" strike="noStrike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231" name="Google Shape;231;p27"/>
          <p:cNvGrpSpPr/>
          <p:nvPr/>
        </p:nvGrpSpPr>
        <p:grpSpPr>
          <a:xfrm>
            <a:off x="6969619" y="-2"/>
            <a:ext cx="2174456" cy="346276"/>
            <a:chOff x="6969619" y="-2"/>
            <a:chExt cx="2174456" cy="346276"/>
          </a:xfrm>
        </p:grpSpPr>
        <p:pic>
          <p:nvPicPr>
            <p:cNvPr id="232" name="Google Shape;232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9619" y="-2"/>
              <a:ext cx="346276" cy="346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7"/>
            <p:cNvSpPr txBox="1"/>
            <p:nvPr/>
          </p:nvSpPr>
          <p:spPr>
            <a:xfrm>
              <a:off x="7247475" y="11475"/>
              <a:ext cx="189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github.com/buraksenyurt</a:t>
              </a:r>
              <a:endPara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 amt="60000"/>
          </a:blip>
          <a:srcRect b="0" l="27223" r="27223" t="0"/>
          <a:stretch/>
        </p:blipFill>
        <p:spPr>
          <a:xfrm>
            <a:off x="0" y="0"/>
            <a:ext cx="35126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Yardımcı Kaynaklar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3668850" y="350325"/>
            <a:ext cx="5418000" cy="4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Yol haritası - </a:t>
            </a: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4"/>
              </a:rPr>
              <a:t>Road Map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Full-Stack eğitimi - </a:t>
            </a: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5"/>
              </a:rPr>
              <a:t>Full Stack Open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Kod pratikleri - </a:t>
            </a: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6"/>
              </a:rPr>
              <a:t>Exercism</a:t>
            </a: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Stanford kursları - </a:t>
            </a: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7"/>
              </a:rPr>
              <a:t>Coursera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Hangi ürün,nasıl - </a:t>
            </a: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8"/>
              </a:rPr>
              <a:t>Stack Share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Uygulama akışları - </a:t>
            </a: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9"/>
              </a:rPr>
              <a:t>The App Fuel</a:t>
            </a: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Eğlenerek!? kodlama - </a:t>
            </a: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10"/>
              </a:rPr>
              <a:t>Coding Game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Motivasyon - </a:t>
            </a: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11"/>
              </a:rPr>
              <a:t>Habitica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Yazılımcı haberleri - </a:t>
            </a: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12"/>
              </a:rPr>
              <a:t>Hacker News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1600" u="sng">
                <a:solidFill>
                  <a:schemeClr val="hlink"/>
                </a:solidFill>
                <a:latin typeface="Comfortaa Medium"/>
                <a:ea typeface="Comfortaa Medium"/>
                <a:cs typeface="Comfortaa Medium"/>
                <a:sym typeface="Comfortaa Medium"/>
                <a:hlinkClick r:id="rId13"/>
              </a:rPr>
              <a:t>Stack Overflow</a:t>
            </a: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 ama nasıl?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242" name="Google Shape;242;p28"/>
          <p:cNvGrpSpPr/>
          <p:nvPr/>
        </p:nvGrpSpPr>
        <p:grpSpPr>
          <a:xfrm>
            <a:off x="6969619" y="-2"/>
            <a:ext cx="2174456" cy="346276"/>
            <a:chOff x="6969619" y="-2"/>
            <a:chExt cx="2174456" cy="346276"/>
          </a:xfrm>
        </p:grpSpPr>
        <p:pic>
          <p:nvPicPr>
            <p:cNvPr id="243" name="Google Shape;243;p2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969619" y="-2"/>
              <a:ext cx="346276" cy="346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8"/>
            <p:cNvSpPr txBox="1"/>
            <p:nvPr/>
          </p:nvSpPr>
          <p:spPr>
            <a:xfrm>
              <a:off x="7247475" y="11475"/>
              <a:ext cx="189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github.com/buraksenyurt</a:t>
              </a:r>
              <a:endPara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/>
          <p:nvPr/>
        </p:nvSpPr>
        <p:spPr>
          <a:xfrm>
            <a:off x="0" y="0"/>
            <a:ext cx="3431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406200" y="386100"/>
            <a:ext cx="26193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FF00"/>
                </a:solidFill>
                <a:highlight>
                  <a:schemeClr val="dk1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01001000 </a:t>
            </a:r>
            <a:endParaRPr sz="3200">
              <a:solidFill>
                <a:srgbClr val="00FF00"/>
              </a:solidFill>
              <a:highlight>
                <a:schemeClr val="dk1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FF00"/>
                </a:solidFill>
                <a:highlight>
                  <a:schemeClr val="dk1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01100101 </a:t>
            </a:r>
            <a:endParaRPr sz="3200">
              <a:solidFill>
                <a:srgbClr val="00FF00"/>
              </a:solidFill>
              <a:highlight>
                <a:schemeClr val="dk1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FF00"/>
                </a:solidFill>
                <a:highlight>
                  <a:schemeClr val="dk1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01101100 </a:t>
            </a:r>
            <a:endParaRPr sz="3200">
              <a:solidFill>
                <a:srgbClr val="00FF00"/>
              </a:solidFill>
              <a:highlight>
                <a:schemeClr val="dk1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FF00"/>
                </a:solidFill>
                <a:highlight>
                  <a:schemeClr val="dk1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01101100 </a:t>
            </a:r>
            <a:endParaRPr sz="3200">
              <a:solidFill>
                <a:srgbClr val="00FF00"/>
              </a:solidFill>
              <a:highlight>
                <a:schemeClr val="dk1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FF00"/>
                </a:solidFill>
                <a:highlight>
                  <a:schemeClr val="dk1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01101111 </a:t>
            </a:r>
            <a:endParaRPr sz="3200">
              <a:solidFill>
                <a:srgbClr val="00FF00"/>
              </a:solidFill>
              <a:highlight>
                <a:schemeClr val="dk1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00FF00"/>
                </a:solidFill>
                <a:highlight>
                  <a:schemeClr val="dk1"/>
                </a:highlight>
                <a:latin typeface="Roboto Mono Medium"/>
                <a:ea typeface="Roboto Mono Medium"/>
                <a:cs typeface="Roboto Mono Medium"/>
                <a:sym typeface="Roboto Mono Medium"/>
              </a:rPr>
              <a:t>00100001</a:t>
            </a:r>
            <a:endParaRPr sz="3200">
              <a:solidFill>
                <a:srgbClr val="00FF00"/>
              </a:solidFill>
              <a:highlight>
                <a:schemeClr val="dk1"/>
              </a:highlight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3612650" y="2202300"/>
            <a:ext cx="396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Comfortaa"/>
                <a:ea typeface="Comfortaa"/>
                <a:cs typeface="Comfortaa"/>
                <a:sym typeface="Comfortaa"/>
              </a:rPr>
              <a:t>Soru/Cevap</a:t>
            </a:r>
            <a:endParaRPr b="1" sz="36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52" name="Google Shape;252;p29"/>
          <p:cNvGrpSpPr/>
          <p:nvPr/>
        </p:nvGrpSpPr>
        <p:grpSpPr>
          <a:xfrm>
            <a:off x="6969619" y="-2"/>
            <a:ext cx="2174456" cy="346276"/>
            <a:chOff x="6969619" y="-2"/>
            <a:chExt cx="2174456" cy="346276"/>
          </a:xfrm>
        </p:grpSpPr>
        <p:pic>
          <p:nvPicPr>
            <p:cNvPr id="253" name="Google Shape;25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69619" y="-2"/>
              <a:ext cx="346276" cy="346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29"/>
            <p:cNvSpPr txBox="1"/>
            <p:nvPr/>
          </p:nvSpPr>
          <p:spPr>
            <a:xfrm>
              <a:off x="7247475" y="11475"/>
              <a:ext cx="189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github.com/buraksenyurt</a:t>
              </a:r>
              <a:endPara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5076" y="455617"/>
            <a:ext cx="3458016" cy="201766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115775" y="223625"/>
            <a:ext cx="8848800" cy="4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1976  :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Burak Selim Şenyurt dünyaya gelir.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1984  :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Atari’de ilk bilgisayar oyununu oynar.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1996  :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Delphi ile ilk parasını kazanır.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1999  :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Y.T.Ü. Matematik Mühendisliğini bitirir.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Bilgi İşlem Sorumlusu olarak işe başlar.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2001  :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16 Ay Yedek Subaylık hizmetini tamamlamıştır.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2003 :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0" i="0" lang="en-GB" sz="1600" u="sng" cap="none" strike="noStrike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Blogunda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ilk yazısını paylaşır.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2023 :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Şu ana kadar 7 farklı şirkette çalışmıştır.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</a:t>
            </a:r>
            <a:r>
              <a:rPr b="0" i="0" lang="en-GB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Doğuş Teknoloji ’de 6ncı yılıdır.</a:t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</a:t>
            </a: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Lisans öğrencilerine programlama dersleri de vermektedir.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i="1" lang="en-GB" sz="13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Son 15 yılda çalıştığı 3 şirket çevik metodoloji dönüşümü geçirmiştir.</a:t>
            </a:r>
            <a:endParaRPr b="0" i="1" sz="13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96" name="Google Shape;96;p19"/>
          <p:cNvGrpSpPr/>
          <p:nvPr/>
        </p:nvGrpSpPr>
        <p:grpSpPr>
          <a:xfrm>
            <a:off x="6969619" y="-2"/>
            <a:ext cx="2174456" cy="346276"/>
            <a:chOff x="6969619" y="-2"/>
            <a:chExt cx="2174456" cy="346276"/>
          </a:xfrm>
        </p:grpSpPr>
        <p:pic>
          <p:nvPicPr>
            <p:cNvPr id="97" name="Google Shape;97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69619" y="-2"/>
              <a:ext cx="346276" cy="346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9"/>
            <p:cNvSpPr txBox="1"/>
            <p:nvPr/>
          </p:nvSpPr>
          <p:spPr>
            <a:xfrm>
              <a:off x="7247475" y="11475"/>
              <a:ext cx="189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github.com/buraksenyurt</a:t>
              </a:r>
              <a:endPara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48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7475" y="973588"/>
            <a:ext cx="3564617" cy="31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2064650" y="1356150"/>
            <a:ext cx="29427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857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b="0" i="0" lang="en-GB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2002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b="0" i="0" lang="en-GB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N-Tier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b="0" i="0" lang="en-GB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8500 Ekran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b="0" i="0" lang="en-GB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 27bin Sp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b="0" i="0" lang="en-GB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 10bin saha personeli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●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~ 6</a:t>
            </a:r>
            <a:r>
              <a:rPr b="0" i="0" lang="en-GB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milyon satır kod</a:t>
            </a:r>
            <a:endParaRPr b="0" i="0" sz="1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6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/>
          <p:nvPr/>
        </p:nvSpPr>
        <p:spPr>
          <a:xfrm>
            <a:off x="7131525" y="2683915"/>
            <a:ext cx="1232100" cy="487800"/>
          </a:xfrm>
          <a:prstGeom prst="roundRect">
            <a:avLst>
              <a:gd fmla="val 26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" name="Google Shape;116;p22"/>
          <p:cNvSpPr/>
          <p:nvPr/>
        </p:nvSpPr>
        <p:spPr>
          <a:xfrm>
            <a:off x="7126450" y="3773463"/>
            <a:ext cx="1232100" cy="933300"/>
          </a:xfrm>
          <a:prstGeom prst="roundRect">
            <a:avLst>
              <a:gd fmla="val 26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" name="Google Shape;117;p22"/>
          <p:cNvSpPr/>
          <p:nvPr/>
        </p:nvSpPr>
        <p:spPr>
          <a:xfrm>
            <a:off x="1156400" y="302425"/>
            <a:ext cx="5451000" cy="3855900"/>
          </a:xfrm>
          <a:prstGeom prst="roundRect">
            <a:avLst>
              <a:gd fmla="val 1854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" name="Google Shape;118;p22"/>
          <p:cNvSpPr/>
          <p:nvPr/>
        </p:nvSpPr>
        <p:spPr>
          <a:xfrm>
            <a:off x="2624725" y="418300"/>
            <a:ext cx="2916600" cy="1218000"/>
          </a:xfrm>
          <a:prstGeom prst="roundRect">
            <a:avLst>
              <a:gd fmla="val 3922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Presentation</a:t>
            </a:r>
            <a:endParaRPr b="1" sz="1200"/>
          </a:p>
        </p:txBody>
      </p:sp>
      <p:sp>
        <p:nvSpPr>
          <p:cNvPr id="119" name="Google Shape;119;p22"/>
          <p:cNvSpPr/>
          <p:nvPr/>
        </p:nvSpPr>
        <p:spPr>
          <a:xfrm>
            <a:off x="1253275" y="418300"/>
            <a:ext cx="1283100" cy="2267100"/>
          </a:xfrm>
          <a:prstGeom prst="roundRect">
            <a:avLst>
              <a:gd fmla="val 419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Cross Cutting Concerns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Logging,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Error Handling,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Authentication,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Authorization,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Caching</a:t>
            </a:r>
            <a:endParaRPr sz="1200"/>
          </a:p>
        </p:txBody>
      </p:sp>
      <p:sp>
        <p:nvSpPr>
          <p:cNvPr id="120" name="Google Shape;120;p22"/>
          <p:cNvSpPr/>
          <p:nvPr/>
        </p:nvSpPr>
        <p:spPr>
          <a:xfrm>
            <a:off x="2679212" y="91150"/>
            <a:ext cx="820500" cy="662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Web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UI</a:t>
            </a:r>
            <a:endParaRPr sz="1200"/>
          </a:p>
        </p:txBody>
      </p:sp>
      <p:sp>
        <p:nvSpPr>
          <p:cNvPr id="121" name="Google Shape;121;p22"/>
          <p:cNvSpPr/>
          <p:nvPr/>
        </p:nvSpPr>
        <p:spPr>
          <a:xfrm>
            <a:off x="3642533" y="91150"/>
            <a:ext cx="820500" cy="662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Service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Rest, gRPC,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SOAP</a:t>
            </a:r>
            <a:endParaRPr sz="1000"/>
          </a:p>
        </p:txBody>
      </p:sp>
      <p:sp>
        <p:nvSpPr>
          <p:cNvPr id="122" name="Google Shape;122;p22"/>
          <p:cNvSpPr/>
          <p:nvPr/>
        </p:nvSpPr>
        <p:spPr>
          <a:xfrm>
            <a:off x="4638953" y="696250"/>
            <a:ext cx="820500" cy="6621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Model</a:t>
            </a:r>
            <a:endParaRPr sz="1200"/>
          </a:p>
        </p:txBody>
      </p:sp>
      <p:sp>
        <p:nvSpPr>
          <p:cNvPr id="123" name="Google Shape;123;p22"/>
          <p:cNvSpPr/>
          <p:nvPr/>
        </p:nvSpPr>
        <p:spPr>
          <a:xfrm>
            <a:off x="2624725" y="1705200"/>
            <a:ext cx="2916600" cy="449100"/>
          </a:xfrm>
          <a:prstGeom prst="roundRect">
            <a:avLst>
              <a:gd fmla="val 3922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Business Layer</a:t>
            </a:r>
            <a:endParaRPr b="1" sz="1200"/>
          </a:p>
        </p:txBody>
      </p:sp>
      <p:sp>
        <p:nvSpPr>
          <p:cNvPr id="124" name="Google Shape;124;p22"/>
          <p:cNvSpPr/>
          <p:nvPr/>
        </p:nvSpPr>
        <p:spPr>
          <a:xfrm>
            <a:off x="2624725" y="2236248"/>
            <a:ext cx="2916600" cy="449100"/>
          </a:xfrm>
          <a:prstGeom prst="roundRect">
            <a:avLst>
              <a:gd fmla="val 3922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Data Access Layer</a:t>
            </a:r>
            <a:endParaRPr b="1" sz="1200"/>
          </a:p>
        </p:txBody>
      </p:sp>
      <p:sp>
        <p:nvSpPr>
          <p:cNvPr id="125" name="Google Shape;125;p22"/>
          <p:cNvSpPr/>
          <p:nvPr/>
        </p:nvSpPr>
        <p:spPr>
          <a:xfrm>
            <a:off x="2624713" y="2767300"/>
            <a:ext cx="1152264" cy="1058650"/>
          </a:xfrm>
          <a:prstGeom prst="flowChartMagneticDisk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SQL,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Oracle,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Postgresql,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</a:rPr>
              <a:t>etc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4432224" y="2767300"/>
            <a:ext cx="1152264" cy="1058650"/>
          </a:xfrm>
          <a:prstGeom prst="flowChartMagneticDisk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MongoDb,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Redis,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Cassandra,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etc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5584500" y="1705200"/>
            <a:ext cx="1232100" cy="449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Service</a:t>
            </a:r>
            <a:endParaRPr sz="1200"/>
          </a:p>
        </p:txBody>
      </p:sp>
      <p:sp>
        <p:nvSpPr>
          <p:cNvPr id="128" name="Google Shape;128;p22"/>
          <p:cNvSpPr txBox="1"/>
          <p:nvPr/>
        </p:nvSpPr>
        <p:spPr>
          <a:xfrm>
            <a:off x="2790600" y="3825950"/>
            <a:ext cx="8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ACID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4598100" y="3825950"/>
            <a:ext cx="8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BASE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215050" y="2981000"/>
            <a:ext cx="820500" cy="288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Package</a:t>
            </a:r>
            <a:endParaRPr sz="1200"/>
          </a:p>
        </p:txBody>
      </p:sp>
      <p:sp>
        <p:nvSpPr>
          <p:cNvPr id="131" name="Google Shape;131;p22"/>
          <p:cNvSpPr/>
          <p:nvPr/>
        </p:nvSpPr>
        <p:spPr>
          <a:xfrm>
            <a:off x="422401" y="3326825"/>
            <a:ext cx="405800" cy="400200"/>
          </a:xfrm>
          <a:prstGeom prst="flowChartMagneticDisk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2718250" y="1791825"/>
            <a:ext cx="733800" cy="288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Library</a:t>
            </a:r>
            <a:endParaRPr sz="1200"/>
          </a:p>
        </p:txBody>
      </p:sp>
      <p:sp>
        <p:nvSpPr>
          <p:cNvPr id="133" name="Google Shape;133;p22"/>
          <p:cNvSpPr/>
          <p:nvPr/>
        </p:nvSpPr>
        <p:spPr>
          <a:xfrm>
            <a:off x="6880650" y="1415350"/>
            <a:ext cx="273000" cy="273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6880650" y="1793250"/>
            <a:ext cx="273000" cy="273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6880650" y="2171150"/>
            <a:ext cx="273000" cy="273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22"/>
          <p:cNvCxnSpPr>
            <a:stCxn id="127" idx="0"/>
            <a:endCxn id="133" idx="2"/>
          </p:cNvCxnSpPr>
          <p:nvPr/>
        </p:nvCxnSpPr>
        <p:spPr>
          <a:xfrm rot="-5400000">
            <a:off x="6463950" y="1288500"/>
            <a:ext cx="153300" cy="680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2"/>
          <p:cNvCxnSpPr>
            <a:stCxn id="127" idx="2"/>
            <a:endCxn id="135" idx="2"/>
          </p:cNvCxnSpPr>
          <p:nvPr/>
        </p:nvCxnSpPr>
        <p:spPr>
          <a:xfrm flipH="1" rot="-5400000">
            <a:off x="6463950" y="1890900"/>
            <a:ext cx="153300" cy="680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2"/>
          <p:cNvCxnSpPr>
            <a:stCxn id="127" idx="3"/>
            <a:endCxn id="134" idx="2"/>
          </p:cNvCxnSpPr>
          <p:nvPr/>
        </p:nvCxnSpPr>
        <p:spPr>
          <a:xfrm>
            <a:off x="6816600" y="1929750"/>
            <a:ext cx="64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2"/>
          <p:cNvSpPr txBox="1"/>
          <p:nvPr/>
        </p:nvSpPr>
        <p:spPr>
          <a:xfrm>
            <a:off x="1095575" y="3579650"/>
            <a:ext cx="8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ERP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System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4833200" y="1791825"/>
            <a:ext cx="583200" cy="288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BO</a:t>
            </a:r>
            <a:endParaRPr sz="1200"/>
          </a:p>
        </p:txBody>
      </p:sp>
      <p:sp>
        <p:nvSpPr>
          <p:cNvPr id="141" name="Google Shape;141;p22"/>
          <p:cNvSpPr/>
          <p:nvPr/>
        </p:nvSpPr>
        <p:spPr>
          <a:xfrm>
            <a:off x="7722750" y="1015150"/>
            <a:ext cx="500100" cy="400200"/>
          </a:xfrm>
          <a:prstGeom prst="flowChartExtra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153650" y="171250"/>
            <a:ext cx="500100" cy="400200"/>
          </a:xfrm>
          <a:prstGeom prst="flowChartExtra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7458980" y="1408525"/>
            <a:ext cx="10344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Service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886500" y="500275"/>
            <a:ext cx="10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Service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4924700" y="4345375"/>
            <a:ext cx="1682700" cy="646500"/>
          </a:xfrm>
          <a:prstGeom prst="flowChartMagneticDrum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Kafka,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RabbitMQ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6" name="Google Shape;146;p22"/>
          <p:cNvCxnSpPr>
            <a:stCxn id="132" idx="1"/>
            <a:endCxn id="130" idx="3"/>
          </p:cNvCxnSpPr>
          <p:nvPr/>
        </p:nvCxnSpPr>
        <p:spPr>
          <a:xfrm flipH="1">
            <a:off x="1035550" y="1936275"/>
            <a:ext cx="1682700" cy="1189200"/>
          </a:xfrm>
          <a:prstGeom prst="bentConnector3">
            <a:avLst>
              <a:gd fmla="val 127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2"/>
          <p:cNvSpPr/>
          <p:nvPr/>
        </p:nvSpPr>
        <p:spPr>
          <a:xfrm>
            <a:off x="7205025" y="2783363"/>
            <a:ext cx="1085100" cy="288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UI</a:t>
            </a:r>
            <a:endParaRPr sz="1200"/>
          </a:p>
        </p:txBody>
      </p:sp>
      <p:sp>
        <p:nvSpPr>
          <p:cNvPr id="148" name="Google Shape;148;p22"/>
          <p:cNvSpPr/>
          <p:nvPr/>
        </p:nvSpPr>
        <p:spPr>
          <a:xfrm>
            <a:off x="7199938" y="4013150"/>
            <a:ext cx="1085100" cy="288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Business</a:t>
            </a:r>
            <a:endParaRPr sz="1200"/>
          </a:p>
        </p:txBody>
      </p:sp>
      <p:sp>
        <p:nvSpPr>
          <p:cNvPr id="149" name="Google Shape;149;p22"/>
          <p:cNvSpPr/>
          <p:nvPr/>
        </p:nvSpPr>
        <p:spPr>
          <a:xfrm>
            <a:off x="4835525" y="2316350"/>
            <a:ext cx="583200" cy="288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DAO</a:t>
            </a:r>
            <a:endParaRPr sz="1200"/>
          </a:p>
        </p:txBody>
      </p:sp>
      <p:sp>
        <p:nvSpPr>
          <p:cNvPr id="150" name="Google Shape;150;p22"/>
          <p:cNvSpPr/>
          <p:nvPr/>
        </p:nvSpPr>
        <p:spPr>
          <a:xfrm>
            <a:off x="7205013" y="4345375"/>
            <a:ext cx="1085100" cy="288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Persistence</a:t>
            </a:r>
            <a:endParaRPr sz="1200"/>
          </a:p>
        </p:txBody>
      </p:sp>
      <p:sp>
        <p:nvSpPr>
          <p:cNvPr id="151" name="Google Shape;151;p22"/>
          <p:cNvSpPr/>
          <p:nvPr/>
        </p:nvSpPr>
        <p:spPr>
          <a:xfrm>
            <a:off x="7205025" y="4753800"/>
            <a:ext cx="335575" cy="288900"/>
          </a:xfrm>
          <a:prstGeom prst="flowChartMagneticDisk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7230375" y="3422300"/>
            <a:ext cx="153300" cy="153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7414250" y="3417525"/>
            <a:ext cx="153300" cy="153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2"/>
          <p:cNvCxnSpPr>
            <a:stCxn id="152" idx="4"/>
          </p:cNvCxnSpPr>
          <p:nvPr/>
        </p:nvCxnSpPr>
        <p:spPr>
          <a:xfrm>
            <a:off x="7307025" y="3575600"/>
            <a:ext cx="0" cy="24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2"/>
          <p:cNvCxnSpPr>
            <a:stCxn id="153" idx="4"/>
          </p:cNvCxnSpPr>
          <p:nvPr/>
        </p:nvCxnSpPr>
        <p:spPr>
          <a:xfrm>
            <a:off x="7490900" y="3570825"/>
            <a:ext cx="600" cy="17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2"/>
          <p:cNvSpPr/>
          <p:nvPr/>
        </p:nvSpPr>
        <p:spPr>
          <a:xfrm>
            <a:off x="7199938" y="3663175"/>
            <a:ext cx="1085100" cy="288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Service API</a:t>
            </a:r>
            <a:endParaRPr sz="1200"/>
          </a:p>
        </p:txBody>
      </p:sp>
      <p:sp>
        <p:nvSpPr>
          <p:cNvPr id="157" name="Google Shape;157;p22"/>
          <p:cNvSpPr/>
          <p:nvPr/>
        </p:nvSpPr>
        <p:spPr>
          <a:xfrm>
            <a:off x="8685263" y="4013150"/>
            <a:ext cx="335575" cy="288900"/>
          </a:xfrm>
          <a:prstGeom prst="flowChartMagneticDisk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8535727" y="4321225"/>
            <a:ext cx="65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Redis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9" name="Google Shape;159;p22"/>
          <p:cNvCxnSpPr>
            <a:stCxn id="145" idx="4"/>
            <a:endCxn id="148" idx="1"/>
          </p:cNvCxnSpPr>
          <p:nvPr/>
        </p:nvCxnSpPr>
        <p:spPr>
          <a:xfrm flipH="1" rot="10800000">
            <a:off x="6607400" y="4157725"/>
            <a:ext cx="592500" cy="510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2"/>
          <p:cNvCxnSpPr>
            <a:stCxn id="134" idx="6"/>
            <a:endCxn id="141" idx="1"/>
          </p:cNvCxnSpPr>
          <p:nvPr/>
        </p:nvCxnSpPr>
        <p:spPr>
          <a:xfrm flipH="1" rot="10800000">
            <a:off x="7153650" y="1215150"/>
            <a:ext cx="694200" cy="714600"/>
          </a:xfrm>
          <a:prstGeom prst="bentConnector3">
            <a:avLst>
              <a:gd fmla="val 4099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>
            <a:stCxn id="133" idx="0"/>
            <a:endCxn id="142" idx="1"/>
          </p:cNvCxnSpPr>
          <p:nvPr/>
        </p:nvCxnSpPr>
        <p:spPr>
          <a:xfrm rot="-5400000">
            <a:off x="6625950" y="762550"/>
            <a:ext cx="1044000" cy="261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>
            <a:stCxn id="145" idx="0"/>
            <a:endCxn id="140" idx="3"/>
          </p:cNvCxnSpPr>
          <p:nvPr/>
        </p:nvCxnSpPr>
        <p:spPr>
          <a:xfrm flipH="1" rot="5400000">
            <a:off x="4386800" y="2966125"/>
            <a:ext cx="2409000" cy="349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2"/>
          <p:cNvSpPr/>
          <p:nvPr/>
        </p:nvSpPr>
        <p:spPr>
          <a:xfrm>
            <a:off x="8603000" y="3125475"/>
            <a:ext cx="500100" cy="400200"/>
          </a:xfrm>
          <a:prstGeom prst="flowChartExtra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8527702" y="3543025"/>
            <a:ext cx="650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Elastic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65" name="Google Shape;165;p22"/>
          <p:cNvCxnSpPr>
            <a:stCxn id="163" idx="1"/>
            <a:endCxn id="148" idx="3"/>
          </p:cNvCxnSpPr>
          <p:nvPr/>
        </p:nvCxnSpPr>
        <p:spPr>
          <a:xfrm flipH="1">
            <a:off x="8284925" y="3325575"/>
            <a:ext cx="443100" cy="831900"/>
          </a:xfrm>
          <a:prstGeom prst="bentConnector3">
            <a:avLst>
              <a:gd fmla="val 640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>
            <a:stCxn id="157" idx="2"/>
            <a:endCxn id="148" idx="3"/>
          </p:cNvCxnSpPr>
          <p:nvPr/>
        </p:nvCxnSpPr>
        <p:spPr>
          <a:xfrm flipH="1">
            <a:off x="8285063" y="4157600"/>
            <a:ext cx="400200" cy="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2"/>
          <p:cNvSpPr txBox="1"/>
          <p:nvPr/>
        </p:nvSpPr>
        <p:spPr>
          <a:xfrm>
            <a:off x="7571250" y="4805850"/>
            <a:ext cx="733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Postgresql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8643900" y="1015150"/>
            <a:ext cx="500100" cy="400200"/>
          </a:xfrm>
          <a:prstGeom prst="flowChartExtra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8384543" y="1399750"/>
            <a:ext cx="10344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Service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70" name="Google Shape;170;p22"/>
          <p:cNvCxnSpPr>
            <a:stCxn id="168" idx="1"/>
            <a:endCxn id="141" idx="3"/>
          </p:cNvCxnSpPr>
          <p:nvPr/>
        </p:nvCxnSpPr>
        <p:spPr>
          <a:xfrm flipH="1">
            <a:off x="8097825" y="1215250"/>
            <a:ext cx="6711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>
            <a:stCxn id="152" idx="0"/>
            <a:endCxn id="147" idx="2"/>
          </p:cNvCxnSpPr>
          <p:nvPr/>
        </p:nvCxnSpPr>
        <p:spPr>
          <a:xfrm rot="-5400000">
            <a:off x="7352325" y="3026900"/>
            <a:ext cx="350100" cy="4407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2"/>
          <p:cNvCxnSpPr>
            <a:stCxn id="153" idx="0"/>
            <a:endCxn id="147" idx="2"/>
          </p:cNvCxnSpPr>
          <p:nvPr/>
        </p:nvCxnSpPr>
        <p:spPr>
          <a:xfrm rot="-5400000">
            <a:off x="7446650" y="3116475"/>
            <a:ext cx="345300" cy="2568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415596" y="307613"/>
            <a:ext cx="7207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Temel Ya</a:t>
            </a:r>
            <a:r>
              <a:rPr b="1" lang="en-GB"/>
              <a:t>zılım </a:t>
            </a: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Mimariler</a:t>
            </a:r>
            <a:r>
              <a:rPr b="1" lang="en-GB"/>
              <a:t>i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1848325" y="1153900"/>
            <a:ext cx="186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sng" cap="none" strike="noStrike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Monolitik</a:t>
            </a:r>
            <a:br>
              <a:rPr b="0" i="0" lang="en-GB" sz="1800" u="sng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Tüm kod için tek bir dağıtım birimi</a:t>
            </a:r>
            <a:endParaRPr b="0" i="0" sz="1200" u="none" cap="none" strike="noStrike">
              <a:solidFill>
                <a:srgbClr val="00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5432725" y="1153900"/>
            <a:ext cx="325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sng" cap="none" strike="noStrike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Distributed</a:t>
            </a:r>
            <a:br>
              <a:rPr b="0" i="0" lang="en-GB" sz="1800" u="sng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</a:br>
            <a:r>
              <a:rPr b="0" i="0" lang="en-GB" sz="1200" u="none" cap="none" strike="noStrike">
                <a:solidFill>
                  <a:srgbClr val="00000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Remote Access Protocol’ ler ile birbirine bağlı çoklu dağıtım birimleri</a:t>
            </a:r>
            <a:endParaRPr b="0" i="0" sz="1200" u="none" cap="none" strike="noStrike">
              <a:solidFill>
                <a:srgbClr val="00000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206811" y="2085975"/>
            <a:ext cx="192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9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Layered</a:t>
            </a:r>
            <a:endParaRPr b="1" i="0" sz="19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1206800" y="2803125"/>
            <a:ext cx="10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Pipeline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206800" y="3474450"/>
            <a:ext cx="1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Mikro Kernel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83" name="Google Shape;183;p23"/>
          <p:cNvCxnSpPr>
            <a:stCxn id="178" idx="1"/>
            <a:endCxn id="180" idx="1"/>
          </p:cNvCxnSpPr>
          <p:nvPr/>
        </p:nvCxnSpPr>
        <p:spPr>
          <a:xfrm flipH="1">
            <a:off x="1206925" y="1569550"/>
            <a:ext cx="641400" cy="754800"/>
          </a:xfrm>
          <a:prstGeom prst="bentConnector3">
            <a:avLst>
              <a:gd fmla="val 13714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4" name="Google Shape;184;p23"/>
          <p:cNvCxnSpPr>
            <a:stCxn id="178" idx="1"/>
            <a:endCxn id="181" idx="1"/>
          </p:cNvCxnSpPr>
          <p:nvPr/>
        </p:nvCxnSpPr>
        <p:spPr>
          <a:xfrm flipH="1">
            <a:off x="1206925" y="1569550"/>
            <a:ext cx="641400" cy="1433700"/>
          </a:xfrm>
          <a:prstGeom prst="bentConnector3">
            <a:avLst>
              <a:gd fmla="val 1371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85" name="Google Shape;185;p23"/>
          <p:cNvCxnSpPr>
            <a:stCxn id="178" idx="1"/>
            <a:endCxn id="182" idx="1"/>
          </p:cNvCxnSpPr>
          <p:nvPr/>
        </p:nvCxnSpPr>
        <p:spPr>
          <a:xfrm flipH="1">
            <a:off x="1206925" y="1569550"/>
            <a:ext cx="641400" cy="2105100"/>
          </a:xfrm>
          <a:prstGeom prst="bentConnector3">
            <a:avLst>
              <a:gd fmla="val 1371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6" name="Google Shape;186;p23"/>
          <p:cNvSpPr txBox="1"/>
          <p:nvPr/>
        </p:nvSpPr>
        <p:spPr>
          <a:xfrm>
            <a:off x="4808500" y="2028700"/>
            <a:ext cx="18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Service Based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4808500" y="2580875"/>
            <a:ext cx="18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Event Driven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4808500" y="3133050"/>
            <a:ext cx="18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Space Based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4808500" y="3685225"/>
            <a:ext cx="18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Service Oriented</a:t>
            </a:r>
            <a:endParaRPr b="0" i="0" sz="14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4808493" y="4239075"/>
            <a:ext cx="221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Microservices</a:t>
            </a:r>
            <a:endParaRPr b="0" i="0" sz="19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91" name="Google Shape;191;p23"/>
          <p:cNvCxnSpPr>
            <a:stCxn id="179" idx="1"/>
            <a:endCxn id="186" idx="1"/>
          </p:cNvCxnSpPr>
          <p:nvPr/>
        </p:nvCxnSpPr>
        <p:spPr>
          <a:xfrm flipH="1">
            <a:off x="4808425" y="1569550"/>
            <a:ext cx="624300" cy="659400"/>
          </a:xfrm>
          <a:prstGeom prst="bentConnector3">
            <a:avLst>
              <a:gd fmla="val 1381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2" name="Google Shape;192;p23"/>
          <p:cNvCxnSpPr>
            <a:stCxn id="179" idx="1"/>
            <a:endCxn id="187" idx="1"/>
          </p:cNvCxnSpPr>
          <p:nvPr/>
        </p:nvCxnSpPr>
        <p:spPr>
          <a:xfrm flipH="1">
            <a:off x="4808425" y="1569550"/>
            <a:ext cx="624300" cy="1211400"/>
          </a:xfrm>
          <a:prstGeom prst="bentConnector3">
            <a:avLst>
              <a:gd fmla="val 1381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3" name="Google Shape;193;p23"/>
          <p:cNvCxnSpPr>
            <a:stCxn id="179" idx="1"/>
            <a:endCxn id="188" idx="1"/>
          </p:cNvCxnSpPr>
          <p:nvPr/>
        </p:nvCxnSpPr>
        <p:spPr>
          <a:xfrm flipH="1">
            <a:off x="4808425" y="1569550"/>
            <a:ext cx="624300" cy="1763700"/>
          </a:xfrm>
          <a:prstGeom prst="bentConnector3">
            <a:avLst>
              <a:gd fmla="val 1381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4" name="Google Shape;194;p23"/>
          <p:cNvCxnSpPr>
            <a:stCxn id="179" idx="1"/>
            <a:endCxn id="189" idx="1"/>
          </p:cNvCxnSpPr>
          <p:nvPr/>
        </p:nvCxnSpPr>
        <p:spPr>
          <a:xfrm flipH="1">
            <a:off x="4808425" y="1569550"/>
            <a:ext cx="624300" cy="2315700"/>
          </a:xfrm>
          <a:prstGeom prst="bentConnector3">
            <a:avLst>
              <a:gd fmla="val 1381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5" name="Google Shape;195;p23"/>
          <p:cNvCxnSpPr>
            <a:stCxn id="179" idx="1"/>
            <a:endCxn id="190" idx="1"/>
          </p:cNvCxnSpPr>
          <p:nvPr/>
        </p:nvCxnSpPr>
        <p:spPr>
          <a:xfrm flipH="1">
            <a:off x="4808425" y="1569550"/>
            <a:ext cx="624300" cy="2907900"/>
          </a:xfrm>
          <a:prstGeom prst="bentConnector3">
            <a:avLst>
              <a:gd fmla="val 13813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b="0" l="14178" r="14178" t="0"/>
          <a:stretch/>
        </p:blipFill>
        <p:spPr>
          <a:xfrm>
            <a:off x="3615001" y="0"/>
            <a:ext cx="5528996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>
            <p:ph type="title"/>
          </p:nvPr>
        </p:nvSpPr>
        <p:spPr>
          <a:xfrm>
            <a:off x="311700" y="633225"/>
            <a:ext cx="3127500" cy="79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DT Dünyası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311700" y="1432425"/>
            <a:ext cx="31275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ERP Modernizasyon Çalışmaları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Agile Disiplin (Guild, Tribe, Chapter)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Sürdürülebilirlik ve Yeşil Enerji Çalışmaları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Generative AI Çalışmaları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Ürünleşme İnisiyatifi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GelecegeGiris.com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ArGe Kalkınma Projeleri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Hybrid</a:t>
            </a:r>
            <a:r>
              <a:rPr lang="en-GB" sz="1400"/>
              <a:t> Cloud Solutions</a:t>
            </a:r>
            <a:endParaRPr sz="140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900" y="3413900"/>
            <a:ext cx="970775" cy="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 rotWithShape="1">
          <a:blip r:embed="rId3">
            <a:alphaModFix amt="60000"/>
          </a:blip>
          <a:srcRect b="0" l="24390" r="24390" t="0"/>
          <a:stretch/>
        </p:blipFill>
        <p:spPr>
          <a:xfrm>
            <a:off x="0" y="0"/>
            <a:ext cx="3512602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Sektöre Genel Bakış - 2024 Öngörüleri</a:t>
            </a:r>
            <a:endParaRPr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3669950" y="347575"/>
            <a:ext cx="5053200" cy="4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●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AI tarafında 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○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Ticarileşme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○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Risk yönetimi, 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○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Politika düzenlemeleri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○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GenAI araçları ile otomasyon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○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Yeni AI tehditleri ve siber güvenlik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○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Kişisel asistanlar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●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Bulutta optimizasyon için platform mühendisliği.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●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WASM ve Rust ile performans odaklılık.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●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Regülasyona dayalı sürdürülebilirlik çalışmaları.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 Medium"/>
              <a:buChar char="●"/>
            </a:pPr>
            <a:r>
              <a:rPr lang="en-GB" sz="1600">
                <a:latin typeface="Comfortaa Medium"/>
                <a:ea typeface="Comfortaa Medium"/>
                <a:cs typeface="Comfortaa Medium"/>
                <a:sym typeface="Comfortaa Medium"/>
              </a:rPr>
              <a:t>NoCode, Low Code ekonomisinde büyüme.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211" name="Google Shape;211;p25"/>
          <p:cNvGrpSpPr/>
          <p:nvPr/>
        </p:nvGrpSpPr>
        <p:grpSpPr>
          <a:xfrm>
            <a:off x="6969619" y="-2"/>
            <a:ext cx="2174456" cy="346276"/>
            <a:chOff x="6969619" y="-2"/>
            <a:chExt cx="2174456" cy="346276"/>
          </a:xfrm>
        </p:grpSpPr>
        <p:pic>
          <p:nvPicPr>
            <p:cNvPr id="212" name="Google Shape;21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69619" y="-2"/>
              <a:ext cx="346276" cy="346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5"/>
            <p:cNvSpPr txBox="1"/>
            <p:nvPr/>
          </p:nvSpPr>
          <p:spPr>
            <a:xfrm>
              <a:off x="7247475" y="11475"/>
              <a:ext cx="189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github.com/buraksenyurt</a:t>
              </a:r>
              <a:endPara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6"/>
          <p:cNvPicPr preferRelativeResize="0"/>
          <p:nvPr/>
        </p:nvPicPr>
        <p:blipFill rotWithShape="1">
          <a:blip r:embed="rId3">
            <a:alphaModFix amt="60000"/>
          </a:blip>
          <a:srcRect b="0" l="30797" r="30801" t="0"/>
          <a:stretch/>
        </p:blipFill>
        <p:spPr>
          <a:xfrm>
            <a:off x="0" y="0"/>
            <a:ext cx="35126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type="title"/>
          </p:nvPr>
        </p:nvSpPr>
        <p:spPr>
          <a:xfrm>
            <a:off x="311700" y="307824"/>
            <a:ext cx="2631900" cy="669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Tavsiyeler</a:t>
            </a:r>
            <a:endParaRPr sz="3500"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3752825" y="364950"/>
            <a:ext cx="5238900" cy="4547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Meraklı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 olmak ve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 Neden/Nasıl kuralını uygulamak.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Doğru </a:t>
            </a: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kaynak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ları takip etmek. Örn: </a:t>
            </a:r>
            <a:r>
              <a:rPr lang="en-GB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T</a:t>
            </a:r>
            <a:r>
              <a:rPr lang="en-GB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houghtWorks </a:t>
            </a:r>
            <a:r>
              <a:rPr lang="en-GB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Tech Radar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Öğrenirken </a:t>
            </a: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kitap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lardan yararlanmak.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GitHub 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veya benzerlerini etkin kullanmak.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Bolca </a:t>
            </a: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kod okumak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. Özellikle açık kaynak projeleri incelemek.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Her türden </a:t>
            </a: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kitap 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okumak.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Ürünleşebilir </a:t>
            </a:r>
            <a:r>
              <a:rPr b="1" lang="en-GB">
                <a:latin typeface="Comfortaa"/>
                <a:ea typeface="Comfortaa"/>
                <a:cs typeface="Comfortaa"/>
                <a:sym typeface="Comfortaa"/>
              </a:rPr>
              <a:t>fikir</a:t>
            </a: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leri kovalamak.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22" name="Google Shape;222;p26"/>
          <p:cNvGrpSpPr/>
          <p:nvPr/>
        </p:nvGrpSpPr>
        <p:grpSpPr>
          <a:xfrm>
            <a:off x="6969619" y="-2"/>
            <a:ext cx="2174456" cy="346276"/>
            <a:chOff x="6969619" y="-2"/>
            <a:chExt cx="2174456" cy="346276"/>
          </a:xfrm>
        </p:grpSpPr>
        <p:pic>
          <p:nvPicPr>
            <p:cNvPr id="223" name="Google Shape;223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69619" y="-2"/>
              <a:ext cx="346276" cy="346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6"/>
            <p:cNvSpPr txBox="1"/>
            <p:nvPr/>
          </p:nvSpPr>
          <p:spPr>
            <a:xfrm>
              <a:off x="7247475" y="11475"/>
              <a:ext cx="189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github.com/buraksenyurt</a:t>
              </a:r>
              <a:endPara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